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9" r:id="rId2"/>
    <p:sldId id="443" r:id="rId3"/>
    <p:sldId id="269" r:id="rId4"/>
    <p:sldId id="271" r:id="rId5"/>
    <p:sldId id="325" r:id="rId6"/>
    <p:sldId id="405" r:id="rId7"/>
    <p:sldId id="406" r:id="rId8"/>
    <p:sldId id="411" r:id="rId9"/>
    <p:sldId id="360" r:id="rId10"/>
    <p:sldId id="280" r:id="rId11"/>
    <p:sldId id="281" r:id="rId12"/>
    <p:sldId id="282" r:id="rId13"/>
    <p:sldId id="291" r:id="rId14"/>
    <p:sldId id="412" r:id="rId15"/>
    <p:sldId id="284" r:id="rId16"/>
    <p:sldId id="355" r:id="rId17"/>
    <p:sldId id="290" r:id="rId18"/>
    <p:sldId id="356" r:id="rId19"/>
    <p:sldId id="358" r:id="rId20"/>
    <p:sldId id="357" r:id="rId21"/>
    <p:sldId id="359" r:id="rId22"/>
    <p:sldId id="273" r:id="rId23"/>
    <p:sldId id="288" r:id="rId24"/>
    <p:sldId id="289" r:id="rId25"/>
    <p:sldId id="307" r:id="rId26"/>
    <p:sldId id="304" r:id="rId27"/>
    <p:sldId id="308" r:id="rId28"/>
    <p:sldId id="420" r:id="rId29"/>
    <p:sldId id="416" r:id="rId30"/>
    <p:sldId id="422" r:id="rId31"/>
    <p:sldId id="424" r:id="rId32"/>
    <p:sldId id="417" r:id="rId33"/>
    <p:sldId id="426" r:id="rId34"/>
    <p:sldId id="309" r:id="rId35"/>
    <p:sldId id="305" r:id="rId36"/>
    <p:sldId id="306" r:id="rId37"/>
    <p:sldId id="298" r:id="rId38"/>
    <p:sldId id="333" r:id="rId39"/>
    <p:sldId id="334" r:id="rId40"/>
    <p:sldId id="398" r:id="rId41"/>
    <p:sldId id="286" r:id="rId42"/>
    <p:sldId id="427" r:id="rId43"/>
    <p:sldId id="268" r:id="rId44"/>
    <p:sldId id="336" r:id="rId45"/>
    <p:sldId id="428" r:id="rId46"/>
    <p:sldId id="335" r:id="rId47"/>
    <p:sldId id="441" r:id="rId48"/>
    <p:sldId id="317" r:id="rId49"/>
    <p:sldId id="332" r:id="rId50"/>
    <p:sldId id="299" r:id="rId51"/>
    <p:sldId id="442" r:id="rId52"/>
    <p:sldId id="285" r:id="rId53"/>
    <p:sldId id="272" r:id="rId54"/>
    <p:sldId id="277" r:id="rId55"/>
    <p:sldId id="414" r:id="rId56"/>
    <p:sldId id="415" r:id="rId57"/>
    <p:sldId id="283" r:id="rId58"/>
    <p:sldId id="274" r:id="rId59"/>
    <p:sldId id="278" r:id="rId60"/>
    <p:sldId id="292" r:id="rId61"/>
    <p:sldId id="295" r:id="rId62"/>
    <p:sldId id="396" r:id="rId63"/>
    <p:sldId id="421" r:id="rId64"/>
    <p:sldId id="423" r:id="rId6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85278" autoAdjust="0"/>
  </p:normalViewPr>
  <p:slideViewPr>
    <p:cSldViewPr snapToGrid="0">
      <p:cViewPr varScale="1">
        <p:scale>
          <a:sx n="63" d="100"/>
          <a:sy n="63" d="100"/>
        </p:scale>
        <p:origin x="12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8/02/2021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2181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8/02/2021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8/02/2021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8/02/2021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8/02/2021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8/02/2021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8/02/2021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8/02/2021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8/02/2021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101.png"/><Relationship Id="rId4" Type="http://schemas.openxmlformats.org/officeDocument/2006/relationships/image" Target="../media/image45.png"/><Relationship Id="rId9"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77.emf"/></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mybinder.org/v2/gh/zz4fap/t319_aprendizado_de_maquina/main?filepath=labs/Laboratorio2.ipynb"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5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5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56.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5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58.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59.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png"/><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2.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59.png"/><Relationship Id="rId5" Type="http://schemas.openxmlformats.org/officeDocument/2006/relationships/image" Target="../media/image10.png"/><Relationship Id="rId10" Type="http://schemas.openxmlformats.org/officeDocument/2006/relationships/image" Target="../media/image58.png"/><Relationship Id="rId4" Type="http://schemas.openxmlformats.org/officeDocument/2006/relationships/image" Target="../media/image9.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a:t>
            </a:r>
            <a:r>
              <a:rPr lang="pt-BR" b="1" i="1" dirty="0" smtClean="0"/>
              <a:t>II)</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824845"/>
            <a:ext cx="7222458" cy="5012055"/>
          </a:xfrm>
        </p:spPr>
        <p:txBody>
          <a:bodyPr>
            <a:normAutofit fontScale="92500" lnSpcReduction="2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060658" y="2723411"/>
            <a:ext cx="4131342" cy="2314589"/>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24957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811735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315176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40608065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690689"/>
                <a:ext cx="7623628" cy="4927826"/>
              </a:xfrm>
            </p:spPr>
            <p:txBody>
              <a:bodyPr>
                <a:normAutofit fontScale="85000" lnSpcReduction="20000"/>
              </a:bodyPr>
              <a:lstStyle/>
              <a:p>
                <a:r>
                  <a:rPr lang="pt-BR" dirty="0"/>
                  <a:t>Algoritmo de otimização </a:t>
                </a:r>
                <a:r>
                  <a:rPr lang="pt-BR" dirty="0" smtClean="0"/>
                  <a:t>iterativo e genérico </a:t>
                </a:r>
                <a:r>
                  <a:rPr lang="pt-BR" dirty="0"/>
                  <a:t>capaz de encontrar soluções ótimas para uma ampla gama de problemas.</a:t>
                </a:r>
              </a:p>
              <a:p>
                <a:r>
                  <a:rPr lang="pt-BR" dirty="0" smtClean="0"/>
                  <a:t>A ideia </a:t>
                </a:r>
                <a:r>
                  <a:rPr lang="pt-BR" dirty="0"/>
                  <a:t>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a:t>
                </a:r>
                <a:r>
                  <a:rPr lang="pt-BR" b="1" i="1" dirty="0"/>
                  <a:t>função de erro</a:t>
                </a:r>
                <a:r>
                  <a:rPr lang="pt-BR" dirty="0"/>
                  <a:t>.</a:t>
                </a:r>
              </a:p>
              <a:p>
                <a:r>
                  <a:rPr lang="pt-BR" dirty="0" smtClean="0"/>
                  <a:t>É utilizado </a:t>
                </a:r>
                <a:r>
                  <a:rPr lang="pt-BR" dirty="0"/>
                  <a:t>em vários problemas de aprendizado de máquina.</a:t>
                </a:r>
              </a:p>
              <a:p>
                <a:r>
                  <a:rPr lang="pt-BR" dirty="0"/>
                  <a:t>Escalona melhor do que o método de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a:t>).</a:t>
                </a:r>
              </a:p>
              <a:p>
                <a:r>
                  <a:rPr lang="pt-BR" dirty="0"/>
                  <a:t>O único requisito é que a </a:t>
                </a:r>
                <a:r>
                  <a:rPr lang="pt-BR" b="1" i="1" dirty="0"/>
                  <a:t>função de erro </a:t>
                </a:r>
                <a:r>
                  <a:rPr lang="pt-BR" dirty="0"/>
                  <a:t>seja </a:t>
                </a:r>
                <a:r>
                  <a:rPr lang="pt-BR" b="1" i="1" dirty="0"/>
                  <a:t>diferenciável</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690689"/>
                <a:ext cx="7623628" cy="4927826"/>
              </a:xfrm>
              <a:blipFill rotWithShape="0">
                <a:blip r:embed="rId3"/>
                <a:stretch>
                  <a:fillRect l="-1120" t="-2843" r="-560"/>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48875" r="2792"/>
          <a:stretch/>
        </p:blipFill>
        <p:spPr>
          <a:xfrm>
            <a:off x="8008620" y="2961159"/>
            <a:ext cx="4038600" cy="2830745"/>
          </a:xfrm>
          <a:prstGeom prst="rect">
            <a:avLst/>
          </a:prstGeom>
        </p:spPr>
      </p:pic>
    </p:spTree>
    <p:extLst>
      <p:ext uri="{BB962C8B-B14F-4D97-AF65-F5344CB8AC3E}">
        <p14:creationId xmlns:p14="http://schemas.microsoft.com/office/powerpoint/2010/main" val="10593921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xmlns=""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4039469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a16="http://schemas.microsoft.com/office/drawing/2014/main" xmlns=""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xmlns=""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a16="http://schemas.microsoft.com/office/drawing/2014/main" xmlns=""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190171"/>
                <a:ext cx="7217228" cy="5667829"/>
              </a:xfrm>
            </p:spPr>
            <p:txBody>
              <a:bodyPr>
                <a:normAutofit fontScale="700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a:t>
                </a:r>
                <a:r>
                  <a:rPr lang="pt-BR" dirty="0" smtClean="0"/>
                  <a:t>.</a:t>
                </a:r>
              </a:p>
              <a:p>
                <a:r>
                  <a:rPr lang="pt-BR" dirty="0" smtClean="0"/>
                  <a:t>Notem </a:t>
                </a:r>
                <a:r>
                  <a:rPr lang="pt-BR" dirty="0"/>
                  <a:t>que cada elemento do vetor gradiente aponta para a direção de máxima variação em relação à aquele </a:t>
                </a:r>
                <a:r>
                  <a:rPr lang="pt-BR" dirty="0" smtClean="0"/>
                  <a:t>argumento.</a:t>
                </a:r>
                <a:endParaRPr lang="pt-BR" dirty="0"/>
              </a:p>
              <a:p>
                <a:r>
                  <a:rPr lang="pt-BR" dirty="0"/>
                  <a:t>O valor do gradiente em um ponto é um vetor tangente ao ponto.</a:t>
                </a:r>
              </a:p>
              <a:p>
                <a:pPr lvl="1">
                  <a:buFont typeface="Courier New" panose="02070309020205020404" pitchFamily="49" charset="0"/>
                  <a:buChar char="o"/>
                </a:pPr>
                <a:r>
                  <a:rPr lang="pt-BR" dirty="0"/>
                  <a:t>Valor +: máximo </a:t>
                </a:r>
                <a:r>
                  <a:rPr lang="pt-BR" dirty="0" smtClean="0"/>
                  <a:t>esta à </a:t>
                </a:r>
                <a:r>
                  <a:rPr lang="pt-BR" dirty="0"/>
                  <a:t>frente. </a:t>
                </a:r>
                <a:endParaRPr lang="pt-BR" dirty="0" smtClean="0"/>
              </a:p>
              <a:p>
                <a:pPr lvl="1">
                  <a:buFont typeface="Courier New" panose="02070309020205020404" pitchFamily="49" charset="0"/>
                  <a:buChar char="o"/>
                </a:pPr>
                <a:r>
                  <a:rPr lang="pt-BR" dirty="0" smtClean="0"/>
                  <a:t>Valor </a:t>
                </a:r>
                <a:r>
                  <a:rPr lang="pt-BR" dirty="0"/>
                  <a:t>-: máximo </a:t>
                </a:r>
                <a:r>
                  <a:rPr lang="pt-BR" dirty="0" smtClean="0"/>
                  <a:t>está atrás.</a:t>
                </a:r>
              </a:p>
              <a:p>
                <a:pPr lvl="1">
                  <a:buFont typeface="Courier New" panose="02070309020205020404" pitchFamily="49" charset="0"/>
                  <a:buChar char="o"/>
                </a:pPr>
                <a:r>
                  <a:rPr lang="pt-BR" dirty="0" smtClean="0"/>
                  <a:t>Valor </a:t>
                </a:r>
                <a:r>
                  <a:rPr lang="pt-BR" dirty="0"/>
                  <a:t>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a:t>
                </a:r>
                <a:r>
                  <a:rPr lang="pt-BR" dirty="0" smtClean="0"/>
                  <a:t>que tem como objetivo a </a:t>
                </a:r>
                <a:r>
                  <a:rPr lang="pt-BR" b="1" i="1" dirty="0" smtClean="0"/>
                  <a:t>maximização</a:t>
                </a:r>
                <a:r>
                  <a:rPr lang="pt-BR" dirty="0" smtClean="0"/>
                  <a:t> </a:t>
                </a:r>
                <a:r>
                  <a:rPr lang="pt-BR" dirty="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190171"/>
                <a:ext cx="7217228" cy="5667829"/>
              </a:xfrm>
              <a:blipFill rotWithShape="0">
                <a:blip r:embed="rId3"/>
                <a:stretch>
                  <a:fillRect l="-761" t="-1935" r="-1522"/>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055429" y="2515734"/>
            <a:ext cx="4019081" cy="2126067"/>
          </a:xfrm>
          <a:prstGeom prst="rect">
            <a:avLst/>
          </a:prstGeom>
        </p:spPr>
      </p:pic>
      <p:sp>
        <p:nvSpPr>
          <p:cNvPr id="29" name="Rectangle 28"/>
          <p:cNvSpPr/>
          <p:nvPr/>
        </p:nvSpPr>
        <p:spPr>
          <a:xfrm>
            <a:off x="8758684" y="4641801"/>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#2</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a16="http://schemas.microsoft.com/office/drawing/2014/main" xmlns=""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a16="http://schemas.microsoft.com/office/drawing/2014/main" xmlns=""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a16="http://schemas.microsoft.com/office/drawing/2014/main" xmlns=""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a16="http://schemas.microsoft.com/office/drawing/2014/main" xmlns=""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lnSpcReduction="10000"/>
              </a:bodyPr>
              <a:lstStyle/>
              <a:p>
                <a:r>
                  <a:rPr lang="pt-BR" dirty="0"/>
                  <a:t>Mas e se formos na direção contrária </a:t>
                </a:r>
                <a:r>
                  <a:rPr lang="pt-BR" dirty="0" smtClean="0"/>
                  <a:t>a </a:t>
                </a:r>
                <a:r>
                  <a:rPr lang="pt-BR" dirty="0"/>
                  <a:t>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rotWithShape="0">
                <a:blip r:embed="rId3"/>
                <a:stretch>
                  <a:fillRect l="-1004" t="-5081"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4203407" y="429883"/>
            <a:ext cx="3384834" cy="4512968"/>
            <a:chOff x="3035007" y="518783"/>
            <a:chExt cx="3384834" cy="4512968"/>
          </a:xfrm>
        </p:grpSpPr>
        <p:grpSp>
          <p:nvGrpSpPr>
            <p:cNvPr id="6" name="Group 5"/>
            <p:cNvGrpSpPr/>
            <p:nvPr/>
          </p:nvGrpSpPr>
          <p:grpSpPr>
            <a:xfrm rot="10800000">
              <a:off x="3035007" y="51878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8" name="Straight Arrow Connector 7"/>
            <p:cNvCxnSpPr/>
            <p:nvPr/>
          </p:nvCxnSpPr>
          <p:spPr>
            <a:xfrm>
              <a:off x="3174707" y="2846474"/>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168357" y="4866786"/>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164399" y="2675496"/>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0" name="Rectangle 9"/>
                <p:cNvSpPr>
                  <a:spLocks noRot="1" noChangeAspect="1" noMove="1" noResize="1" noEditPoints="1" noAdjustHandles="1" noChangeArrowheads="1" noChangeShapeType="1" noTextEdit="1"/>
                </p:cNvSpPr>
                <p:nvPr/>
              </p:nvSpPr>
              <p:spPr>
                <a:xfrm>
                  <a:off x="3164399" y="2675496"/>
                  <a:ext cx="681277" cy="338554"/>
                </a:xfrm>
                <a:prstGeom prst="rect">
                  <a:avLst/>
                </a:prstGeom>
                <a:blipFill rotWithShape="0">
                  <a:blip r:embed="rId2"/>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9873" y="4693197"/>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9873" y="4693197"/>
                  <a:ext cx="349968" cy="338554"/>
                </a:xfrm>
                <a:prstGeom prst="rect">
                  <a:avLst/>
                </a:prstGeom>
                <a:blipFill rotWithShape="0">
                  <a:blip r:embed="rId3"/>
                  <a:stretch>
                    <a:fillRect/>
                  </a:stretch>
                </a:blipFill>
              </p:spPr>
              <p:txBody>
                <a:bodyPr/>
                <a:lstStyle/>
                <a:p>
                  <a:r>
                    <a:rPr lang="pt-BR">
                      <a:noFill/>
                    </a:rPr>
                    <a:t> </a:t>
                  </a:r>
                </a:p>
              </p:txBody>
            </p:sp>
          </mc:Fallback>
        </mc:AlternateContent>
        <p:cxnSp>
          <p:nvCxnSpPr>
            <p:cNvPr id="18" name="Straight Arrow Connector 17"/>
            <p:cNvCxnSpPr/>
            <p:nvPr/>
          </p:nvCxnSpPr>
          <p:spPr>
            <a:xfrm flipH="1">
              <a:off x="5213715" y="3088695"/>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5604820" y="3454841"/>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Straight Arrow Connector 22"/>
            <p:cNvCxnSpPr/>
            <p:nvPr/>
          </p:nvCxnSpPr>
          <p:spPr>
            <a:xfrm flipH="1">
              <a:off x="5505615" y="3554745"/>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flipH="1">
              <a:off x="5382809" y="3803403"/>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p:cNvCxnSpPr>
            <p:nvPr/>
          </p:nvCxnSpPr>
          <p:spPr>
            <a:xfrm flipH="1">
              <a:off x="5151280" y="4013629"/>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832350" y="4270676"/>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9089" y="2998348"/>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50" name="Straight Arrow Connector 49"/>
            <p:cNvCxnSpPr/>
            <p:nvPr/>
          </p:nvCxnSpPr>
          <p:spPr>
            <a:xfrm>
              <a:off x="5231645" y="3272352"/>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22063" y="4330002"/>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57" name="Straight Arrow Connector 56"/>
            <p:cNvCxnSpPr>
              <a:endCxn id="56" idx="0"/>
            </p:cNvCxnSpPr>
            <p:nvPr/>
          </p:nvCxnSpPr>
          <p:spPr>
            <a:xfrm>
              <a:off x="5459008" y="4132675"/>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5522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534399" y="2943008"/>
            <a:ext cx="3323771" cy="213335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pesos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r="-9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797626" y="3843114"/>
                <a:ext cx="7072087"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797626" y="3843114"/>
                <a:ext cx="7072087" cy="1015663"/>
              </a:xfrm>
              <a:prstGeom prst="rect">
                <a:avLst/>
              </a:prstGeom>
              <a:blipFill rotWithShape="0">
                <a:blip r:embed="rId4"/>
                <a:stretch>
                  <a:fillRect l="-34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smtClean="0"/>
              <a:t>Formatos diferentes da superfície de erro</a:t>
            </a:r>
            <a:endParaRPr lang="pt-BR" dirty="0"/>
          </a:p>
        </p:txBody>
      </p:sp>
      <p:sp>
        <p:nvSpPr>
          <p:cNvPr id="4" name="Rectangle 3"/>
          <p:cNvSpPr/>
          <p:nvPr/>
        </p:nvSpPr>
        <p:spPr>
          <a:xfrm>
            <a:off x="5887609" y="6435617"/>
            <a:ext cx="6836228" cy="369332"/>
          </a:xfrm>
          <a:prstGeom prst="rect">
            <a:avLst/>
          </a:prstGeom>
        </p:spPr>
        <p:txBody>
          <a:bodyPr wrap="square">
            <a:spAutoFit/>
          </a:bodyPr>
          <a:lstStyle/>
          <a:p>
            <a:r>
              <a:rPr lang="pt-BR" u="sng" dirty="0" smtClean="0">
                <a:solidFill>
                  <a:srgbClr val="00B0F0"/>
                </a:solidFill>
              </a:rPr>
              <a:t>Exemplo: formatos_diferentes_da_superfície_de_erro.ipynb</a:t>
            </a:r>
            <a:endParaRPr lang="pt-BR" u="sng" dirty="0">
              <a:solidFill>
                <a:srgbClr val="00B0F0"/>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625" t="19499" r="28607" b="15042"/>
          <a:stretch/>
        </p:blipFill>
        <p:spPr>
          <a:xfrm>
            <a:off x="4765804" y="1320298"/>
            <a:ext cx="2080699" cy="224131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812" t="10821" r="9367" b="5970"/>
          <a:stretch/>
        </p:blipFill>
        <p:spPr>
          <a:xfrm>
            <a:off x="4534495" y="3572144"/>
            <a:ext cx="2501472" cy="1616894"/>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1196" t="19652" r="28676" b="15103"/>
          <a:stretch/>
        </p:blipFill>
        <p:spPr>
          <a:xfrm>
            <a:off x="7293101" y="1248494"/>
            <a:ext cx="2109835" cy="228939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812" t="10397" r="9119" b="6393"/>
          <a:stretch/>
        </p:blipFill>
        <p:spPr>
          <a:xfrm>
            <a:off x="7104479" y="3572144"/>
            <a:ext cx="2482394" cy="1599924"/>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0625" t="19243" r="28607" b="14659"/>
          <a:stretch/>
        </p:blipFill>
        <p:spPr>
          <a:xfrm>
            <a:off x="9923861" y="1254031"/>
            <a:ext cx="2067638" cy="2249009"/>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3732" t="10075" r="9453" b="5970"/>
          <a:stretch/>
        </p:blipFill>
        <p:spPr>
          <a:xfrm>
            <a:off x="9662781" y="3537889"/>
            <a:ext cx="2467070" cy="159051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2391466" cy="923330"/>
              </a:xfrm>
              <a:prstGeom prst="rect">
                <a:avLst/>
              </a:prstGeom>
              <a:noFill/>
            </p:spPr>
            <p:txBody>
              <a:bodyPr wrap="square" rtlCol="0">
                <a:spAutoFit/>
              </a:bodyPr>
              <a:lstStyle/>
              <a:p>
                <a:r>
                  <a:rPr lang="pt-BR" b="0" dirty="0" smtClean="0">
                    <a:latin typeface="Cambria Math" panose="02040503050406030204" pitchFamily="18" charset="0"/>
                  </a:rPr>
                  <a:t>Modelo original:</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b="0" i="1" dirty="0" smtClean="0">
                  <a:latin typeface="Cambria Math" panose="02040503050406030204" pitchFamily="18" charset="0"/>
                </a:endParaRP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2391466" cy="923330"/>
              </a:xfrm>
              <a:prstGeom prst="rect">
                <a:avLst/>
              </a:prstGeom>
              <a:blipFill rotWithShape="0">
                <a:blip r:embed="rId8"/>
                <a:stretch>
                  <a:fillRect l="-2296" t="-3947"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57300" y="5165996"/>
                <a:ext cx="2292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4657300" y="5165996"/>
                <a:ext cx="2292231" cy="646331"/>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227284" y="5088107"/>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9" name="Rectangle 18"/>
              <p:cNvSpPr>
                <a:spLocks noRot="1" noChangeAspect="1" noMove="1" noResize="1" noEditPoints="1" noAdjustHandles="1" noChangeArrowheads="1" noChangeShapeType="1" noTextEdit="1"/>
              </p:cNvSpPr>
              <p:nvPr/>
            </p:nvSpPr>
            <p:spPr>
              <a:xfrm>
                <a:off x="7227284" y="5088107"/>
                <a:ext cx="2297552" cy="646331"/>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8904" y="5086918"/>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20" name="Rectangle 19"/>
              <p:cNvSpPr>
                <a:spLocks noRot="1" noChangeAspect="1" noMove="1" noResize="1" noEditPoints="1" noAdjustHandles="1" noChangeArrowheads="1" noChangeShapeType="1" noTextEdit="1"/>
              </p:cNvSpPr>
              <p:nvPr/>
            </p:nvSpPr>
            <p:spPr>
              <a:xfrm>
                <a:off x="9808904" y="5086918"/>
                <a:ext cx="2297552" cy="646331"/>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397563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e>
                              </m:d>
                            </m:e>
                            <m:sup>
                              <m:r>
                                <a:rPr lang="pt-BR" i="1">
                                  <a:latin typeface="Cambria Math" panose="02040503050406030204" pitchFamily="18" charset="0"/>
                                </a:rPr>
                                <m:t>2</m:t>
                              </m:r>
                            </m:sup>
                          </m:sSup>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3975639" cy="871457"/>
              </a:xfrm>
              <a:prstGeom prst="rect">
                <a:avLst/>
              </a:prstGeom>
              <a:blipFill rotWithShape="0">
                <a:blip r:embed="rId12"/>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superfíicie de erro usamos:</a:t>
            </a:r>
            <a:endParaRPr lang="pt-BR" dirty="0"/>
          </a:p>
        </p:txBody>
      </p:sp>
      <mc:AlternateContent xmlns:mc="http://schemas.openxmlformats.org/markup-compatibility/2006" xmlns:a14="http://schemas.microsoft.com/office/drawing/2010/main">
        <mc:Choice Requires="a14">
          <p:sp>
            <p:nvSpPr>
              <p:cNvPr id="23" name="TextBox 22"/>
              <p:cNvSpPr txBox="1"/>
              <p:nvPr/>
            </p:nvSpPr>
            <p:spPr>
              <a:xfrm>
                <a:off x="148111" y="3668902"/>
                <a:ext cx="4249344" cy="3139321"/>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no erro é maior, ou seja, o erro varia mais rapidamente com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 </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quanto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smtClean="0"/>
                  <a:t> tem </a:t>
                </a:r>
                <a:r>
                  <a:rPr lang="pt-BR" b="1" i="1" dirty="0" smtClean="0"/>
                  <a:t>peso</a:t>
                </a:r>
                <a:r>
                  <a:rPr lang="pt-BR" dirty="0" smtClean="0"/>
                  <a:t> semelhante na variação do erro (tigela).</a:t>
                </a:r>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148111" y="3668902"/>
                <a:ext cx="4249344" cy="3139321"/>
              </a:xfrm>
              <a:prstGeom prst="rect">
                <a:avLst/>
              </a:prstGeom>
              <a:blipFill rotWithShape="0">
                <a:blip r:embed="rId13"/>
                <a:stretch>
                  <a:fillRect l="-861" t="-1165" b="-2136"/>
                </a:stretch>
              </a:blipFill>
            </p:spPr>
            <p:txBody>
              <a:bodyPr/>
              <a:lstStyle/>
              <a:p>
                <a:r>
                  <a:rPr lang="pt-BR">
                    <a:noFill/>
                  </a:rPr>
                  <a:t> </a:t>
                </a:r>
              </a:p>
            </p:txBody>
          </p:sp>
        </mc:Fallback>
      </mc:AlternateContent>
    </p:spTree>
    <p:extLst>
      <p:ext uri="{BB962C8B-B14F-4D97-AF65-F5344CB8AC3E}">
        <p14:creationId xmlns:p14="http://schemas.microsoft.com/office/powerpoint/2010/main" val="7685382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1"/>
                <a:ext cx="7995482" cy="5391824"/>
              </a:xfrm>
            </p:spPr>
            <p:txBody>
              <a:bodyPr>
                <a:normAutofit fontScale="85000" lnSpcReduction="10000"/>
              </a:bodyPr>
              <a:lstStyle/>
              <a:p>
                <a:r>
                  <a:rPr lang="pt-BR" dirty="0" smtClean="0"/>
                  <a:t>Como vocês devem ter percebido, treinar </a:t>
                </a:r>
                <a:r>
                  <a:rPr lang="pt-BR" dirty="0"/>
                  <a:t>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smtClean="0"/>
                  <a:t>Essa é </a:t>
                </a:r>
                <a:r>
                  <a:rPr lang="pt-BR" dirty="0"/>
                  <a:t>uma procura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parâmetros um modelo tem, mais dimensões o espaço de parâmetros terá e mais difícil será a pesquisa. </a:t>
                </a:r>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 </a:t>
                </a:r>
                <a:r>
                  <a:rPr lang="pt-BR" dirty="0"/>
                  <a:t>com 300 dimensões.</a:t>
                </a:r>
              </a:p>
              <a:p>
                <a:r>
                  <a:rPr lang="pt-BR" dirty="0" smtClean="0"/>
                  <a:t>Felizmente, no </a:t>
                </a:r>
                <a:r>
                  <a:rPr lang="pt-BR" dirty="0"/>
                  <a:t>caso da </a:t>
                </a:r>
                <a:r>
                  <a:rPr lang="pt-BR" b="1" i="1" dirty="0"/>
                  <a:t>regressão linear</a:t>
                </a:r>
                <a:r>
                  <a:rPr lang="pt-BR" dirty="0"/>
                  <a:t>, a procura é mais simples pois o ponto ótimo 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1"/>
                <a:ext cx="7995482" cy="5391824"/>
              </a:xfrm>
              <a:blipFill rotWithShape="0">
                <a:blip r:embed="rId3"/>
                <a:stretch>
                  <a:fillRect l="-1068" t="-2147" r="-68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3682" y="785241"/>
            <a:ext cx="3130301" cy="2710273"/>
          </a:xfrm>
          <a:prstGeom prst="rect">
            <a:avLst/>
          </a:prstGeom>
        </p:spPr>
      </p:pic>
      <p:pic>
        <p:nvPicPr>
          <p:cNvPr id="6" name="Picture 5"/>
          <p:cNvPicPr>
            <a:picLocks noChangeAspect="1"/>
          </p:cNvPicPr>
          <p:nvPr/>
        </p:nvPicPr>
        <p:blipFill rotWithShape="1">
          <a:blip r:embed="rId5"/>
          <a:srcRect l="4952" t="3505" r="8007" b="3796"/>
          <a:stretch/>
        </p:blipFill>
        <p:spPr>
          <a:xfrm>
            <a:off x="8753710" y="3854984"/>
            <a:ext cx="3210273" cy="2991560"/>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11622</TotalTime>
  <Words>10620</Words>
  <Application>Microsoft Office PowerPoint</Application>
  <PresentationFormat>Widescreen</PresentationFormat>
  <Paragraphs>931</Paragraphs>
  <Slides>64</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Gradiente Descendente</vt:lpstr>
      <vt:lpstr>Gradiente Ascendente</vt:lpstr>
      <vt:lpstr>Gradiente Descendente</vt:lpstr>
      <vt:lpstr>O Algoritmo do Gradiente do Descendente (GD)</vt:lpstr>
      <vt:lpstr>O Algoritmo do Gradiente do Descendente (GD)</vt:lpstr>
      <vt:lpstr>Formatos diferentes da superfície de erro</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em Batelada</vt:lpstr>
      <vt:lpstr>Implementação: Gradiente Descendente Estocástico</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Tarefas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1907</cp:revision>
  <dcterms:created xsi:type="dcterms:W3CDTF">2020-02-17T11:18:32Z</dcterms:created>
  <dcterms:modified xsi:type="dcterms:W3CDTF">2021-02-08T11:34:47Z</dcterms:modified>
</cp:coreProperties>
</file>